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62" r:id="rId4"/>
    <p:sldId id="263" r:id="rId5"/>
    <p:sldId id="256" r:id="rId6"/>
    <p:sldId id="270" r:id="rId7"/>
    <p:sldId id="264" r:id="rId8"/>
    <p:sldId id="266" r:id="rId9"/>
    <p:sldId id="271" r:id="rId10"/>
    <p:sldId id="267" r:id="rId11"/>
    <p:sldId id="269" r:id="rId12"/>
    <p:sldId id="261" r:id="rId13"/>
    <p:sldId id="268" r:id="rId14"/>
    <p:sldId id="265" r:id="rId15"/>
    <p:sldId id="259" r:id="rId16"/>
    <p:sldId id="272" r:id="rId17"/>
    <p:sldId id="273" r:id="rId18"/>
    <p:sldId id="274" r:id="rId19"/>
    <p:sldId id="275" r:id="rId20"/>
    <p:sldId id="276" r:id="rId21"/>
    <p:sldId id="285" r:id="rId22"/>
    <p:sldId id="286" r:id="rId23"/>
    <p:sldId id="277" r:id="rId24"/>
    <p:sldId id="278" r:id="rId25"/>
    <p:sldId id="257" r:id="rId26"/>
    <p:sldId id="279" r:id="rId27"/>
    <p:sldId id="280" r:id="rId28"/>
    <p:sldId id="281" r:id="rId29"/>
    <p:sldId id="288" r:id="rId30"/>
    <p:sldId id="283" r:id="rId31"/>
    <p:sldId id="284" r:id="rId32"/>
    <p:sldId id="287" r:id="rId33"/>
    <p:sldId id="289" r:id="rId34"/>
    <p:sldId id="290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4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2115-DA82-C080-3763-647040E688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8F3ECA-F1F9-D723-4678-42BADFB104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FB791-CEF6-B271-A027-F4BBB7133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C3C64-F3DF-E7AA-D385-AA7CA7B9D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F3F1B-CC45-C756-B676-AD86E0C43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72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9DE9C-EDD7-9550-02A6-F3844DC95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537299-1565-1FF7-0021-AECD3568B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F1BE7-BB07-438E-08D8-6B63093D9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8D633-8750-DB98-5829-795DCFE6C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6CD3B-9989-F58D-311D-F21647868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72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EF4BBE-56C2-B152-5F68-2F5AC2766F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0697FF-0484-1A95-5DA2-16A7B3361E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DC3DD-C14B-D2E4-504D-46852A272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571E4-DB1C-683F-ABA9-8499AC8D7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97882-3BE1-E3B7-9959-AE8E8EE26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653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2514F-E47D-F77F-19FD-B3DCBE2C8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2DCA0-451B-3490-51D5-C4C3B14F1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5AB36-54AC-F2A8-A537-8BC98DD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D31C0-268B-66F6-D3E6-6A70DD7F6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03A94-4001-B325-935C-87E9F8759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798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B11E0-1B3B-302C-C9AD-BF8DE689C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BFDE7-2283-1B14-3D13-743560A7F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28C73-DCF8-0F45-E936-2DB512166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96DE6-4969-80A5-25BB-1E6F5FF83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66C4D-B358-27D7-D5BA-BF377A3C1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062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E4F5A-6A72-6DC3-27C4-BCDD6DBE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EC836-9554-9F76-9055-0606A1C9A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6B2258-7447-37DF-134A-CC91E2EDC6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6EF10-8AA9-29A9-CFC0-2C17531F2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49B29-820F-C528-0E14-7BAF80F31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D56527-0E8D-44B7-A7D0-BCDBED474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59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44C1F-12BC-2691-2826-5E201C5CE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691D3-704B-3B6E-1D3F-DAA4D297ED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C04632-2AC9-6454-5A97-1B12145BC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91DF14-ED1D-0EBF-8008-F4B996103D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DDFF9D-3BC2-B49B-01D9-680318D1E7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4A495A-6C67-63EB-31D9-80560A714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ADA276-9111-4AC1-F15A-91AF7E3A1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EC18D-169F-BF8E-895E-01F2EC42E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38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41FF2-AB01-5DF7-965B-8C1D0C5FE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F2C80A-CB8E-ECA2-6B4F-2F54B6D9A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6DE04-C2C2-71AC-51B9-923AF384D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85234-6A04-2D5C-92A1-6146D2B71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89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A62941-0247-9338-B9AF-A092E717A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7EECFE-DC0A-1A1D-5425-EE94A5B1B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04B596-81F9-8BD5-36F9-00CD0009E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01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ABC20-8B5E-B423-9E39-874B23E6D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6346A-F89A-CF60-298C-9A17A05C3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FB3855-EA4A-32DA-6BCA-7CA770991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4BC7D-37D5-6B2B-5621-6E493720F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6C511-796F-59EA-AA64-EF1E5A0BD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5F8EA8-959F-0CAD-7C99-CC85467B2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849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EC06C-64BE-47F0-16E3-3D0E64521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6A3700-BFED-D4A9-904F-70A8E002B5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C44B6D-758D-F3E2-C593-FD48A99782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E7A617-3F73-4A36-40CD-550B2175C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976C5D-B53F-AB3C-41B2-51E47380A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E75D0-F10F-D1A7-CD1D-CD48ACA6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6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7DD16A-2AEC-05A9-5A59-5B365ACAA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2DACA-B3E7-3486-B462-092AACA9A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0BEE2-C6FF-F9D9-F130-620E98B455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16EE9-2244-4DAC-82DD-AB5E0A146FA7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28458-FCE3-B3D4-EF4A-963E6C0F58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3D42B-42FA-2287-E8CF-62BFAB2A8E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CE1D9-0937-4965-B85E-85BDBC791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D84C2-A186-57F1-81F6-0418FFF5AE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Sociology</a:t>
            </a:r>
            <a:br>
              <a:rPr lang="en-US" dirty="0"/>
            </a:br>
            <a:r>
              <a:rPr lang="en-US" sz="3600" dirty="0"/>
              <a:t>Class 11 September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B0EFDD-05F0-1D2B-CC27-E151CE4EF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873" y="4183929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/>
              <a:t>Jan D. Reinhardt</a:t>
            </a:r>
          </a:p>
          <a:p>
            <a:r>
              <a:rPr lang="zh-CN" altLang="en-US" sz="3600" dirty="0"/>
              <a:t>伊恩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74985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4113F-3D01-EEFF-40EF-AB3B4E235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AA0E8-4E2A-CDE9-1D30-F94976676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a difference that makes a difference (Bateson)</a:t>
            </a:r>
          </a:p>
          <a:p>
            <a:r>
              <a:rPr lang="zh-CN" altLang="en-US" b="0" i="0" dirty="0">
                <a:effectLst/>
                <a:latin typeface="����"/>
              </a:rPr>
              <a:t>香来</a:t>
            </a:r>
            <a:r>
              <a:rPr lang="en-US" altLang="zh-CN" b="0" i="0" dirty="0">
                <a:effectLst/>
                <a:latin typeface="����"/>
              </a:rPr>
              <a:t> -&gt; </a:t>
            </a:r>
            <a:r>
              <a:rPr lang="zh-CN" altLang="en-US" dirty="0">
                <a:solidFill>
                  <a:srgbClr val="0F0F0F"/>
                </a:solidFill>
                <a:latin typeface="����"/>
              </a:rPr>
              <a:t>梅花</a:t>
            </a:r>
            <a:endParaRPr lang="en-US" altLang="zh-CN" dirty="0">
              <a:solidFill>
                <a:srgbClr val="0F0F0F"/>
              </a:solidFill>
              <a:latin typeface="����"/>
            </a:endParaRPr>
          </a:p>
          <a:p>
            <a:r>
              <a:rPr lang="en-US" dirty="0">
                <a:solidFill>
                  <a:srgbClr val="0F0F0F"/>
                </a:solidFill>
                <a:latin typeface="����"/>
              </a:rPr>
              <a:t>Why</a:t>
            </a:r>
            <a:r>
              <a:rPr lang="zh-CN" altLang="en-US" b="0" i="0" dirty="0">
                <a:effectLst/>
                <a:latin typeface="����"/>
              </a:rPr>
              <a:t>香来</a:t>
            </a:r>
            <a:r>
              <a:rPr lang="en-US" altLang="zh-CN" b="0" i="0" dirty="0">
                <a:effectLst/>
                <a:latin typeface="����"/>
              </a:rPr>
              <a:t>?</a:t>
            </a:r>
          </a:p>
          <a:p>
            <a:r>
              <a:rPr lang="en-US" dirty="0">
                <a:solidFill>
                  <a:srgbClr val="0F0F0F"/>
                </a:solidFill>
                <a:latin typeface="����"/>
              </a:rPr>
              <a:t>As opposed to </a:t>
            </a:r>
            <a:r>
              <a:rPr lang="zh-CN" altLang="en-US" dirty="0">
                <a:solidFill>
                  <a:srgbClr val="0F0F0F"/>
                </a:solidFill>
                <a:latin typeface="����"/>
              </a:rPr>
              <a:t>明</a:t>
            </a:r>
            <a:r>
              <a:rPr lang="zh-CN" altLang="en-US" b="0" i="0" dirty="0">
                <a:effectLst/>
                <a:latin typeface="����"/>
              </a:rPr>
              <a:t>来</a:t>
            </a:r>
            <a:r>
              <a:rPr lang="en-US" altLang="zh-CN" b="0" i="0" dirty="0">
                <a:effectLst/>
                <a:latin typeface="����"/>
              </a:rPr>
              <a:t>?</a:t>
            </a:r>
            <a:endParaRPr lang="en-US" dirty="0">
              <a:solidFill>
                <a:srgbClr val="0F0F0F"/>
              </a:solidFill>
              <a:latin typeface="����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086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76523-75D4-752A-C7C6-FB8EB6428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and meaning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B2FAF-E7E4-9D52-4A68-C6575CBEE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Has consequences</a:t>
            </a:r>
          </a:p>
          <a:p>
            <a:r>
              <a:rPr lang="en-US" dirty="0"/>
              <a:t>Triggers a follow-up processing</a:t>
            </a:r>
          </a:p>
          <a:p>
            <a:r>
              <a:rPr lang="en-US" dirty="0"/>
              <a:t>It draws a line that is to be crossed or not</a:t>
            </a:r>
          </a:p>
          <a:p>
            <a:r>
              <a:rPr lang="en-US" dirty="0"/>
              <a:t>Does not necessarily operate in the realm of meaning</a:t>
            </a:r>
          </a:p>
          <a:p>
            <a:pPr lvl="1"/>
            <a:r>
              <a:rPr lang="en-US" dirty="0"/>
              <a:t>Tic example</a:t>
            </a:r>
          </a:p>
          <a:p>
            <a:r>
              <a:rPr lang="en-US" dirty="0"/>
              <a:t>Meaning can only be processed by social or conscious systems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140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48FDC-1426-53DC-0D42-9F8DCE993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pictures have a bus?</a:t>
            </a:r>
          </a:p>
        </p:txBody>
      </p:sp>
      <p:pic>
        <p:nvPicPr>
          <p:cNvPr id="1026" name="Picture 2" descr="Article: Examining a potential conversion bus – Flxible Owners ...">
            <a:extLst>
              <a:ext uri="{FF2B5EF4-FFF2-40B4-BE49-F238E27FC236}">
                <a16:creationId xmlns:a16="http://schemas.microsoft.com/office/drawing/2014/main" id="{A40F7B5B-B079-9660-5983-AD7D1BF266A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50" y="2079697"/>
            <a:ext cx="285750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How many pictures have a bus? human test">
            <a:extLst>
              <a:ext uri="{FF2B5EF4-FFF2-40B4-BE49-F238E27FC236}">
                <a16:creationId xmlns:a16="http://schemas.microsoft.com/office/drawing/2014/main" id="{D339FD36-7E40-F8B9-0A9D-69DCDA3BA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038" y="1908175"/>
            <a:ext cx="1838325" cy="222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10 Types Of People You See On The Bus - Oxygen.ie">
            <a:extLst>
              <a:ext uri="{FF2B5EF4-FFF2-40B4-BE49-F238E27FC236}">
                <a16:creationId xmlns:a16="http://schemas.microsoft.com/office/drawing/2014/main" id="{98A30295-EB0B-06A5-E440-94D99D563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052" y="2178122"/>
            <a:ext cx="2193411" cy="145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#MakeBusesAccessible - Sight Loss Council">
            <a:extLst>
              <a:ext uri="{FF2B5EF4-FFF2-40B4-BE49-F238E27FC236}">
                <a16:creationId xmlns:a16="http://schemas.microsoft.com/office/drawing/2014/main" id="{8A14AD99-4A29-9221-F675-6E5E1A08D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051" y="4336243"/>
            <a:ext cx="2459823" cy="139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y Have a Bus Ministry? - Religious Product News">
            <a:extLst>
              <a:ext uri="{FF2B5EF4-FFF2-40B4-BE49-F238E27FC236}">
                <a16:creationId xmlns:a16="http://schemas.microsoft.com/office/drawing/2014/main" id="{AB5F11E2-03C5-C225-33D0-FD0398BDC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577" y="3797107"/>
            <a:ext cx="2733098" cy="1933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itroen launches a compact electric car for teenagers - Hitecher">
            <a:extLst>
              <a:ext uri="{FF2B5EF4-FFF2-40B4-BE49-F238E27FC236}">
                <a16:creationId xmlns:a16="http://schemas.microsoft.com/office/drawing/2014/main" id="{DE733D8C-30D9-B068-CB62-2F2DB0573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8382" y="4252630"/>
            <a:ext cx="2761962" cy="156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533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995F3-2FA2-6046-BBEF-45E962D2E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Innovation as crossing from focus to horizon and dimensional extension of binary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22458-7E6C-D9EA-57A5-B2FFA4395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8381" y="1959841"/>
            <a:ext cx="3271983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07000"/>
              </a:lnSpc>
              <a:spcBef>
                <a:spcPts val="0"/>
              </a:spcBef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zh-CN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灯影畔</a:t>
            </a:r>
            <a:endParaRPr lang="en-US" kern="1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kern="1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0"/>
              </a:spcBef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zh-CN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昨初雪落晶</a:t>
            </a:r>
            <a:endParaRPr lang="en-US" kern="1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zh-CN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今红梅开花</a:t>
            </a:r>
            <a:endParaRPr lang="en-US" kern="1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zh-CN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灯影经瞳两时刻</a:t>
            </a:r>
            <a:endParaRPr lang="en-US" kern="1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zh-CN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容自生万梦</a:t>
            </a:r>
            <a:endParaRPr lang="en-US" kern="1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kern="0" dirty="0">
                <a:solidFill>
                  <a:srgbClr val="000000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暗明香间行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396832-12AD-2352-5B9B-9827C9B50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7821" y="2543656"/>
            <a:ext cx="4670521" cy="350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066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D509D-3BCC-345B-A9B9-E52A07155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Observer perspective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9B60817-96C7-0121-05D5-9C185AFFE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509" y="1274256"/>
            <a:ext cx="7315200" cy="5486401"/>
          </a:xfrm>
        </p:spPr>
      </p:pic>
    </p:spTree>
    <p:extLst>
      <p:ext uri="{BB962C8B-B14F-4D97-AF65-F5344CB8AC3E}">
        <p14:creationId xmlns:p14="http://schemas.microsoft.com/office/powerpoint/2010/main" val="26448953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13F05-4850-27EA-39EF-6D476AC77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B19BF-1CA8-2FA8-DD54-BCCB70927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meaning is processed depends on observer perspective</a:t>
            </a:r>
          </a:p>
          <a:p>
            <a:r>
              <a:rPr lang="en-US" dirty="0"/>
              <a:t>Who observes with which differentiation drawing or crossing which line </a:t>
            </a:r>
          </a:p>
        </p:txBody>
      </p:sp>
    </p:spTree>
    <p:extLst>
      <p:ext uri="{BB962C8B-B14F-4D97-AF65-F5344CB8AC3E}">
        <p14:creationId xmlns:p14="http://schemas.microsoft.com/office/powerpoint/2010/main" val="2659761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C22A8-BBFB-FDE2-84CE-7ACD8DD1A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 vs consciousness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3F189-6BC4-F5C0-21AF-67E96259F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about </a:t>
            </a:r>
            <a:r>
              <a:rPr lang="en-US" dirty="0" err="1"/>
              <a:t>Trisolarian</a:t>
            </a:r>
            <a:r>
              <a:rPr lang="en-US" dirty="0"/>
              <a:t> society (</a:t>
            </a:r>
            <a:r>
              <a:rPr lang="zh-CN" altLang="en-US" dirty="0"/>
              <a:t>三体</a:t>
            </a:r>
            <a:r>
              <a:rPr lang="en-US" altLang="zh-CN" dirty="0"/>
              <a:t>)</a:t>
            </a:r>
            <a:r>
              <a:rPr lang="en-US" dirty="0"/>
              <a:t>?</a:t>
            </a:r>
          </a:p>
          <a:p>
            <a:r>
              <a:rPr lang="en-US" dirty="0"/>
              <a:t>Vulcanian mind fusion (</a:t>
            </a:r>
            <a:r>
              <a:rPr lang="en-US" dirty="0" err="1"/>
              <a:t>Startrek</a:t>
            </a:r>
            <a:r>
              <a:rPr lang="en-US" dirty="0"/>
              <a:t>)?</a:t>
            </a:r>
          </a:p>
          <a:p>
            <a:r>
              <a:rPr lang="en-US" dirty="0"/>
              <a:t>Can that work?</a:t>
            </a:r>
          </a:p>
        </p:txBody>
      </p:sp>
    </p:spTree>
    <p:extLst>
      <p:ext uri="{BB962C8B-B14F-4D97-AF65-F5344CB8AC3E}">
        <p14:creationId xmlns:p14="http://schemas.microsoft.com/office/powerpoint/2010/main" val="3052452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C22A8-BBFB-FDE2-84CE-7ACD8DD1A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3F189-6BC4-F5C0-21AF-67E96259F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Communication essentially processes differences between (meaningful) information and messages that make a difference for follow up conversation</a:t>
            </a:r>
          </a:p>
          <a:p>
            <a:r>
              <a:rPr lang="en-US" dirty="0"/>
              <a:t>The message aspect implies addresses (receivers and senders)</a:t>
            </a:r>
          </a:p>
          <a:p>
            <a:r>
              <a:rPr lang="en-US" dirty="0"/>
              <a:t>A student is yawning …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So what?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How to interpret?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When does it become communication?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The addresses are themselves constructed by communication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6264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F27C0-9396-78DD-18BA-0D8E63DEB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多友鼎</a:t>
            </a:r>
            <a:endParaRPr lang="en-US" dirty="0"/>
          </a:p>
        </p:txBody>
      </p:sp>
      <p:pic>
        <p:nvPicPr>
          <p:cNvPr id="2050" name="Picture 2" descr="先秦书法-书法空间——永不落幕的书法博物馆">
            <a:extLst>
              <a:ext uri="{FF2B5EF4-FFF2-40B4-BE49-F238E27FC236}">
                <a16:creationId xmlns:a16="http://schemas.microsoft.com/office/drawing/2014/main" id="{2CB5C719-30D2-251D-230D-D6A3A77BB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322" y="1690688"/>
            <a:ext cx="5147252" cy="513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6217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EA0E8-6CE9-6E7E-FB98-AA79CB3A9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Consciousness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D95EB-3C36-6CE4-9941-E3965C34D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it and how is it different from communication?</a:t>
            </a:r>
          </a:p>
          <a:p>
            <a:r>
              <a:rPr lang="en-US" dirty="0"/>
              <a:t>Does consciousness imply self-consciousness?</a:t>
            </a:r>
          </a:p>
        </p:txBody>
      </p:sp>
    </p:spTree>
    <p:extLst>
      <p:ext uri="{BB962C8B-B14F-4D97-AF65-F5344CB8AC3E}">
        <p14:creationId xmlns:p14="http://schemas.microsoft.com/office/powerpoint/2010/main" val="3976782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B39B-03BF-DA38-8EE9-3E81AA95F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topics and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88865-2CE3-6D4A-973E-FFDEAC355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Complexity, meaning, communication, consciousness</a:t>
            </a:r>
          </a:p>
          <a:p>
            <a:r>
              <a:rPr lang="en-US" dirty="0"/>
              <a:t>The omnipresence of the other I, strangers and strangeness of society</a:t>
            </a:r>
          </a:p>
          <a:p>
            <a:r>
              <a:rPr lang="en-US" dirty="0"/>
              <a:t>Self and society</a:t>
            </a:r>
          </a:p>
          <a:p>
            <a:r>
              <a:rPr lang="en-US" dirty="0"/>
              <a:t>Do animals have societies and consciousness?</a:t>
            </a:r>
          </a:p>
          <a:p>
            <a:r>
              <a:rPr lang="en-US" dirty="0"/>
              <a:t>Social facts and sociological methods</a:t>
            </a:r>
          </a:p>
          <a:p>
            <a:r>
              <a:rPr lang="en-US" dirty="0"/>
              <a:t>Social roles </a:t>
            </a:r>
          </a:p>
          <a:p>
            <a:r>
              <a:rPr lang="en-US" dirty="0"/>
              <a:t>Norms and deviant behavior including crime, bullying etc.</a:t>
            </a:r>
          </a:p>
          <a:p>
            <a:r>
              <a:rPr lang="en-US" dirty="0"/>
              <a:t>Individuals, families, organizations</a:t>
            </a:r>
          </a:p>
          <a:p>
            <a:r>
              <a:rPr lang="en-US" dirty="0"/>
              <a:t>Love, marriage, sexuality</a:t>
            </a:r>
          </a:p>
          <a:p>
            <a:r>
              <a:rPr lang="en-US" dirty="0"/>
              <a:t>Art (music, literature, painting etc.)</a:t>
            </a:r>
          </a:p>
          <a:p>
            <a:r>
              <a:rPr lang="en-US" dirty="0"/>
              <a:t>Technology</a:t>
            </a:r>
          </a:p>
          <a:p>
            <a:r>
              <a:rPr lang="en-US" dirty="0"/>
              <a:t>Dialectics of authority, rationality, and history</a:t>
            </a:r>
          </a:p>
          <a:p>
            <a:r>
              <a:rPr lang="en-US" dirty="0"/>
              <a:t>Body, sickness, and medicine</a:t>
            </a:r>
          </a:p>
          <a:p>
            <a:r>
              <a:rPr lang="en-US" dirty="0"/>
              <a:t>Mass media and new social media</a:t>
            </a:r>
          </a:p>
          <a:p>
            <a:r>
              <a:rPr lang="en-US" dirty="0"/>
              <a:t>Consciousness and (false) memories</a:t>
            </a:r>
          </a:p>
          <a:p>
            <a:r>
              <a:rPr lang="en-US" dirty="0"/>
              <a:t>The society of the society (Niklas </a:t>
            </a:r>
            <a:r>
              <a:rPr lang="en-US" dirty="0" err="1"/>
              <a:t>Luhmann's</a:t>
            </a:r>
            <a:r>
              <a:rPr lang="en-US" dirty="0"/>
              <a:t> systems theory)</a:t>
            </a:r>
          </a:p>
          <a:p>
            <a:r>
              <a:rPr lang="en-US" sz="5100" dirty="0">
                <a:solidFill>
                  <a:srgbClr val="FF0000"/>
                </a:solidFill>
              </a:rPr>
              <a:t>Any other suggestions???</a:t>
            </a:r>
          </a:p>
        </p:txBody>
      </p:sp>
    </p:spTree>
    <p:extLst>
      <p:ext uri="{BB962C8B-B14F-4D97-AF65-F5344CB8AC3E}">
        <p14:creationId xmlns:p14="http://schemas.microsoft.com/office/powerpoint/2010/main" val="2712740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7875B-8CCB-F34A-B6CB-87B33D0A7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Consciousness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AA34-3043-FD76-D7B1-684856ED5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a perception system that operates with meaning</a:t>
            </a:r>
          </a:p>
          <a:p>
            <a:r>
              <a:rPr lang="en-US" dirty="0"/>
              <a:t>Co-evolves with communication systems</a:t>
            </a:r>
          </a:p>
          <a:p>
            <a:r>
              <a:rPr lang="en-US" dirty="0"/>
              <a:t>Implies being addressed as a person and thus development as self-consciousness </a:t>
            </a:r>
          </a:p>
          <a:p>
            <a:r>
              <a:rPr lang="en-US" dirty="0"/>
              <a:t>Can process in language, pictures, emotions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Diachronic vs. synchronic </a:t>
            </a:r>
          </a:p>
        </p:txBody>
      </p:sp>
    </p:spTree>
    <p:extLst>
      <p:ext uri="{BB962C8B-B14F-4D97-AF65-F5344CB8AC3E}">
        <p14:creationId xmlns:p14="http://schemas.microsoft.com/office/powerpoint/2010/main" val="27620859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78606-802B-7568-D458-25B8D5041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animals have consciousness?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591D0D6-9F97-FF8C-76BC-65A0E6A32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311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78606-802B-7568-D458-25B8D5041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animals have consciousness?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06A26-9152-C38F-FA3F-82636C251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Crow example</a:t>
            </a:r>
          </a:p>
          <a:p>
            <a:r>
              <a:rPr lang="en-US" dirty="0"/>
              <a:t>Memorize what is where, at which time to which effect…</a:t>
            </a:r>
          </a:p>
          <a:p>
            <a:endParaRPr lang="en-US" dirty="0"/>
          </a:p>
          <a:p>
            <a:r>
              <a:rPr lang="en-US" dirty="0"/>
              <a:t>Difficult to tell …</a:t>
            </a:r>
          </a:p>
        </p:txBody>
      </p:sp>
    </p:spTree>
    <p:extLst>
      <p:ext uri="{BB962C8B-B14F-4D97-AF65-F5344CB8AC3E}">
        <p14:creationId xmlns:p14="http://schemas.microsoft.com/office/powerpoint/2010/main" val="32134011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CED77-9FFB-82B8-9D98-D08E6B859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A374B-8410-9B6D-6BED-D236AD33E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a system encompassing all communications</a:t>
            </a:r>
          </a:p>
          <a:p>
            <a:pPr lvl="1"/>
            <a:r>
              <a:rPr lang="en-US" dirty="0"/>
              <a:t>within some (more or less) confined geolocation (pre-modern)</a:t>
            </a:r>
          </a:p>
          <a:p>
            <a:pPr lvl="1"/>
            <a:r>
              <a:rPr lang="en-US" dirty="0"/>
              <a:t>Or worldwide (modern, post-modern)</a:t>
            </a:r>
          </a:p>
          <a:p>
            <a:r>
              <a:rPr lang="en-US" dirty="0"/>
              <a:t>Consists of different coupled nested and non-nested social systems, such as family, companies, universities, politics, legal system, art etc.</a:t>
            </a:r>
          </a:p>
        </p:txBody>
      </p:sp>
    </p:spTree>
    <p:extLst>
      <p:ext uri="{BB962C8B-B14F-4D97-AF65-F5344CB8AC3E}">
        <p14:creationId xmlns:p14="http://schemas.microsoft.com/office/powerpoint/2010/main" val="37482807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FFE5B-F43C-8B9C-6ED4-FB1890BC7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us society is always already there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5EB13-F5BE-7A3B-29EF-236FEC464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Hedgehog and rabbit</a:t>
            </a:r>
          </a:p>
        </p:txBody>
      </p:sp>
    </p:spTree>
    <p:extLst>
      <p:ext uri="{BB962C8B-B14F-4D97-AF65-F5344CB8AC3E}">
        <p14:creationId xmlns:p14="http://schemas.microsoft.com/office/powerpoint/2010/main" val="6302005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7B6A5D-DE94-F16E-8E30-A7C814ED56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873" y="73997"/>
            <a:ext cx="3607864" cy="6710005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52C06D4-46C9-E241-9CAE-AD76C051C192}"/>
              </a:ext>
            </a:extLst>
          </p:cNvPr>
          <p:cNvSpPr txBox="1">
            <a:spLocks/>
          </p:cNvSpPr>
          <p:nvPr/>
        </p:nvSpPr>
        <p:spPr>
          <a:xfrm>
            <a:off x="5643418" y="671080"/>
            <a:ext cx="5405582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They got umbrellas</a:t>
            </a:r>
          </a:p>
          <a:p>
            <a:endParaRPr lang="en-US" sz="4800" dirty="0"/>
          </a:p>
          <a:p>
            <a:r>
              <a:rPr lang="en-US" sz="4800" dirty="0"/>
              <a:t>Action</a:t>
            </a:r>
          </a:p>
          <a:p>
            <a:r>
              <a:rPr lang="en-US" sz="4800" dirty="0"/>
              <a:t>Vs.</a:t>
            </a:r>
          </a:p>
          <a:p>
            <a:r>
              <a:rPr lang="en-US" sz="4800" dirty="0"/>
              <a:t>Social action (M Weber)</a:t>
            </a:r>
          </a:p>
        </p:txBody>
      </p:sp>
    </p:spTree>
    <p:extLst>
      <p:ext uri="{BB962C8B-B14F-4D97-AF65-F5344CB8AC3E}">
        <p14:creationId xmlns:p14="http://schemas.microsoft.com/office/powerpoint/2010/main" val="28791550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5B599-8D17-CB8F-0543-01A138F69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What others are there in your life?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What do they mean for you?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What feelings can they cause?</a:t>
            </a:r>
          </a:p>
        </p:txBody>
      </p:sp>
    </p:spTree>
    <p:extLst>
      <p:ext uri="{BB962C8B-B14F-4D97-AF65-F5344CB8AC3E}">
        <p14:creationId xmlns:p14="http://schemas.microsoft.com/office/powerpoint/2010/main" val="14201395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73839-FFF6-1B8B-3519-DAE11D56A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others: Pleasure and pain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1F87E-00BC-2950-F598-A26AA6901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my sunshine</a:t>
            </a:r>
          </a:p>
          <a:p>
            <a:r>
              <a:rPr lang="zh-CN" altLang="en-US" dirty="0"/>
              <a:t>为爱痴狂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162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5BE96-3272-605C-B796-EFC29D783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others: confinement through superiors in an organization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684843E-F8AA-9616-E90A-60592E053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527" y="1345333"/>
            <a:ext cx="2486891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000" dirty="0"/>
              <a:t>早秋苦热堆案相仍</a:t>
            </a:r>
          </a:p>
          <a:p>
            <a:endParaRPr lang="zh-CN" altLang="en-US" sz="2000" dirty="0"/>
          </a:p>
          <a:p>
            <a:pPr marL="0" indent="0">
              <a:buNone/>
            </a:pPr>
            <a:r>
              <a:rPr lang="zh-CN" altLang="en-US" sz="2000" dirty="0"/>
              <a:t>七月六日苦炎蒸，</a:t>
            </a:r>
          </a:p>
          <a:p>
            <a:pPr marL="0" indent="0">
              <a:buNone/>
            </a:pPr>
            <a:r>
              <a:rPr lang="zh-CN" altLang="en-US" sz="2000" dirty="0"/>
              <a:t>对食暂餐还不能。</a:t>
            </a:r>
          </a:p>
          <a:p>
            <a:pPr marL="0" indent="0">
              <a:buNone/>
            </a:pPr>
            <a:endParaRPr lang="zh-CN" altLang="en-US" sz="2000" dirty="0"/>
          </a:p>
          <a:p>
            <a:pPr marL="0" indent="0">
              <a:buNone/>
            </a:pPr>
            <a:r>
              <a:rPr lang="zh-CN" altLang="en-US" sz="2000" dirty="0"/>
              <a:t>常愁夜来皆是蝎，</a:t>
            </a:r>
          </a:p>
          <a:p>
            <a:pPr marL="0" indent="0">
              <a:buNone/>
            </a:pPr>
            <a:r>
              <a:rPr lang="zh-CN" altLang="en-US" sz="2000" dirty="0"/>
              <a:t>况乃秋后转多蝇。</a:t>
            </a:r>
          </a:p>
          <a:p>
            <a:pPr marL="0" indent="0">
              <a:buNone/>
            </a:pPr>
            <a:endParaRPr lang="zh-CN" altLang="en-US" sz="2000" dirty="0"/>
          </a:p>
          <a:p>
            <a:pPr marL="0" indent="0">
              <a:buNone/>
            </a:pPr>
            <a:r>
              <a:rPr lang="zh-CN" altLang="en-US" sz="2000" dirty="0"/>
              <a:t>束带发狂欲大叫，</a:t>
            </a:r>
          </a:p>
          <a:p>
            <a:pPr marL="0" indent="0">
              <a:buNone/>
            </a:pPr>
            <a:r>
              <a:rPr lang="zh-CN" altLang="en-US" sz="2000" dirty="0"/>
              <a:t>簿书何急来相仍。</a:t>
            </a:r>
          </a:p>
          <a:p>
            <a:pPr marL="0" indent="0">
              <a:buNone/>
            </a:pPr>
            <a:endParaRPr lang="zh-CN" altLang="en-US" sz="2000" dirty="0"/>
          </a:p>
          <a:p>
            <a:pPr marL="0" indent="0">
              <a:buNone/>
            </a:pPr>
            <a:r>
              <a:rPr lang="zh-CN" altLang="en-US" sz="2000" dirty="0"/>
              <a:t>南望青松架短壑，</a:t>
            </a:r>
          </a:p>
          <a:p>
            <a:pPr marL="0" indent="0">
              <a:buNone/>
            </a:pPr>
            <a:r>
              <a:rPr lang="zh-CN" altLang="en-US" sz="2000" dirty="0"/>
              <a:t>安得赤脚踏层冰。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160383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5BE96-3272-605C-B796-EFC29D783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others: confinement through hierarchy and culture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A475D-8A98-8DEF-B3EA-514502A99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0637" y="2141537"/>
            <a:ext cx="4620491" cy="435133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酒桌化文 </a:t>
            </a:r>
            <a:r>
              <a:rPr lang="en-US" altLang="zh-CN" dirty="0"/>
              <a:t>• </a:t>
            </a:r>
            <a:r>
              <a:rPr lang="zh-CN" altLang="en-US" dirty="0"/>
              <a:t>伤得面目全非</a:t>
            </a:r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人被困在圆桌围，</a:t>
            </a:r>
          </a:p>
          <a:p>
            <a:pPr marL="0" indent="0">
              <a:buNone/>
            </a:pPr>
            <a:r>
              <a:rPr lang="zh-CN" altLang="en-US" dirty="0"/>
              <a:t>假装都文明，</a:t>
            </a:r>
          </a:p>
          <a:p>
            <a:pPr marL="0" indent="0">
              <a:buNone/>
            </a:pPr>
            <a:r>
              <a:rPr lang="zh-CN" altLang="en-US" dirty="0"/>
              <a:t>让幼友飘飘周围，</a:t>
            </a:r>
          </a:p>
          <a:p>
            <a:pPr marL="0" indent="0">
              <a:buNone/>
            </a:pPr>
            <a:r>
              <a:rPr lang="zh-CN" altLang="en-US" dirty="0"/>
              <a:t>克服距示立排名，</a:t>
            </a:r>
          </a:p>
          <a:p>
            <a:pPr marL="0" indent="0">
              <a:buNone/>
            </a:pPr>
            <a:r>
              <a:rPr lang="zh-CN" altLang="en-US" dirty="0"/>
              <a:t>认为子美写春雨，</a:t>
            </a:r>
          </a:p>
          <a:p>
            <a:pPr marL="0" indent="0">
              <a:buNone/>
            </a:pPr>
            <a:r>
              <a:rPr lang="zh-CN" altLang="en-US" dirty="0"/>
              <a:t>雨知顺眼未美味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207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D674-5226-F9B6-14A4-85A9F9A37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22FFF-3802-B369-C550-64377DC32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Integrated student presentations/debates</a:t>
            </a:r>
          </a:p>
          <a:p>
            <a:r>
              <a:rPr lang="en-US" dirty="0"/>
              <a:t>Teams of 2-4 students with 15-30 minutes allocated time</a:t>
            </a:r>
          </a:p>
          <a:p>
            <a:r>
              <a:rPr lang="en-US" dirty="0"/>
              <a:t>Topics can be selected from list or freely suggested</a:t>
            </a:r>
          </a:p>
          <a:p>
            <a:r>
              <a:rPr lang="en-US" dirty="0"/>
              <a:t>Topics can always be suggested</a:t>
            </a:r>
          </a:p>
          <a:p>
            <a:r>
              <a:rPr lang="en-US" dirty="0"/>
              <a:t>Teams can already form now on</a:t>
            </a:r>
          </a:p>
          <a:p>
            <a:r>
              <a:rPr lang="en-US" dirty="0"/>
              <a:t>Topic selection starting from week 3 on</a:t>
            </a:r>
          </a:p>
          <a:p>
            <a:r>
              <a:rPr lang="en-US" dirty="0"/>
              <a:t>Teams presenting earlier get bonus scores</a:t>
            </a:r>
          </a:p>
          <a:p>
            <a:r>
              <a:rPr lang="en-US" dirty="0"/>
              <a:t>Teams will have the opportunity to discuss with the teacher in advance</a:t>
            </a:r>
          </a:p>
          <a:p>
            <a:r>
              <a:rPr lang="en-US" dirty="0"/>
              <a:t>Out of class tutoring upon appointment</a:t>
            </a:r>
          </a:p>
          <a:p>
            <a:r>
              <a:rPr lang="en-US" dirty="0"/>
              <a:t>Forums will be created on Black Board, WeChat, etc. to suggest, select, and discuss topics</a:t>
            </a:r>
          </a:p>
          <a:p>
            <a:r>
              <a:rPr lang="en-US" dirty="0"/>
              <a:t>Comments/suggestions</a:t>
            </a:r>
          </a:p>
        </p:txBody>
      </p:sp>
    </p:spTree>
    <p:extLst>
      <p:ext uri="{BB962C8B-B14F-4D97-AF65-F5344CB8AC3E}">
        <p14:creationId xmlns:p14="http://schemas.microsoft.com/office/powerpoint/2010/main" val="12438672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F8639-FAD8-1DEE-9497-1F2DAAA84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927" y="0"/>
            <a:ext cx="4916055" cy="1325563"/>
          </a:xfrm>
        </p:spPr>
        <p:txBody>
          <a:bodyPr/>
          <a:lstStyle/>
          <a:p>
            <a:r>
              <a:rPr lang="en-US" dirty="0"/>
              <a:t>The others: Threat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45BBC-AD15-D303-4235-2D6B30F5F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146" y="1283349"/>
            <a:ext cx="5525654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err="1"/>
              <a:t>Powderfinger</a:t>
            </a:r>
            <a:r>
              <a:rPr lang="en-US" sz="1800" dirty="0"/>
              <a:t> (Neil Young)</a:t>
            </a:r>
          </a:p>
          <a:p>
            <a:pPr marL="0" indent="0">
              <a:buNone/>
            </a:pPr>
            <a:endParaRPr lang="en-US" sz="1800" dirty="0"/>
          </a:p>
          <a:p>
            <a:pPr marL="0" indent="0" algn="l">
              <a:buNone/>
            </a:pP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Look out, Mama, there's a white boat </a:t>
            </a:r>
            <a:r>
              <a:rPr lang="en-US" sz="1800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comin</a:t>
            </a: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' up the river</a:t>
            </a:r>
            <a:b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With a big red beacon and a flag and a man on the rail</a:t>
            </a:r>
            <a:b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 think you'd better call John</a:t>
            </a:r>
            <a:b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'Cause</a:t>
            </a: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it don't look like they're here to deliver the mail</a:t>
            </a:r>
            <a:b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1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And they're less than a mile away</a:t>
            </a:r>
            <a:b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 hope they didn't come to stay</a:t>
            </a:r>
            <a:b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It's got numbers on the side and a gun</a:t>
            </a:r>
            <a:b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And it's </a:t>
            </a:r>
            <a:r>
              <a:rPr lang="en-US" sz="1800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makin</a:t>
            </a: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' big waves</a:t>
            </a:r>
            <a:b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1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Daddy has gone, my brother's out hunting in the mountains</a:t>
            </a:r>
            <a:b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Big John's been drinking since the river took Emmy Lou</a:t>
            </a:r>
            <a:b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 the powers that be left me here to do the </a:t>
            </a:r>
            <a:r>
              <a:rPr lang="en-US" sz="1800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thinkin</a:t>
            </a:r>
            <a:r>
              <a:rPr lang="en-US" sz="1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'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0FB8F5-14F5-C5D5-8EE8-520F26160575}"/>
              </a:ext>
            </a:extLst>
          </p:cNvPr>
          <p:cNvSpPr txBox="1"/>
          <p:nvPr/>
        </p:nvSpPr>
        <p:spPr>
          <a:xfrm>
            <a:off x="6022104" y="227364"/>
            <a:ext cx="6105235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And I just turned twenty-two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 was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wonderin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' what to do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And the closer they got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more those feelings grew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Daddy's rifle in my hand felt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reassurin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'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He told me, "Red means run son, numbers add up to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nothin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'"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But when the first shot hit the docks I saw it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comin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'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Raised my rifle to my eye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Never stopped to wonder why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Then I saw black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And my face splashed in the sky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Shelter me from the powder and the finger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Cover me with the thought that pulled the trigger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Just think of me as one you'd never figured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Would fade away so young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With so much left undone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Remember me to my love</a:t>
            </a:r>
            <a:b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 know I'll miss her</a:t>
            </a:r>
          </a:p>
        </p:txBody>
      </p:sp>
    </p:spTree>
    <p:extLst>
      <p:ext uri="{BB962C8B-B14F-4D97-AF65-F5344CB8AC3E}">
        <p14:creationId xmlns:p14="http://schemas.microsoft.com/office/powerpoint/2010/main" val="23695354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37C8D-5276-33C5-E489-B9FA7B061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A7B46-3BDC-7946-039A-FFC1EF99A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Significant others</a:t>
            </a:r>
          </a:p>
          <a:p>
            <a:r>
              <a:rPr lang="en-US" dirty="0"/>
              <a:t>Generalized other</a:t>
            </a:r>
          </a:p>
          <a:p>
            <a:r>
              <a:rPr lang="en-US" dirty="0"/>
              <a:t>Play</a:t>
            </a:r>
          </a:p>
          <a:p>
            <a:r>
              <a:rPr lang="en-US" dirty="0"/>
              <a:t>Game</a:t>
            </a:r>
          </a:p>
          <a:p>
            <a:r>
              <a:rPr lang="en-US" dirty="0"/>
              <a:t>Norms</a:t>
            </a:r>
          </a:p>
        </p:txBody>
      </p:sp>
    </p:spTree>
    <p:extLst>
      <p:ext uri="{BB962C8B-B14F-4D97-AF65-F5344CB8AC3E}">
        <p14:creationId xmlns:p14="http://schemas.microsoft.com/office/powerpoint/2010/main" val="23269124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5FEF6-5E1D-73BD-676E-3CF0CF695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self arising through and in opposition through others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64280-6F8C-B631-528B-95421119F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zh-CN" altLang="en-US" b="1" i="0" dirty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诗经</a:t>
            </a:r>
            <a:r>
              <a:rPr lang="en-US" altLang="zh-CN" b="1" i="0" dirty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26《</a:t>
            </a:r>
            <a:r>
              <a:rPr lang="zh-CN" altLang="en-US" b="1" i="0" dirty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柏舟</a:t>
            </a:r>
            <a:r>
              <a:rPr lang="en-US" altLang="zh-CN" b="1" i="0" dirty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》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A31BB2-03D8-3BCD-80B6-0A03B19FE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332" y="2687782"/>
            <a:ext cx="6687915" cy="388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4113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0ADA-8C54-B635-6B79-DFFD21F6C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we know the others at all?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46CC6-0291-BDC0-FEF4-67DB11613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0017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5AB0E-0C4B-F623-6BB6-17BF09F44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your parents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7563C-C4E2-CF4B-834E-D4B786726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was work?</a:t>
            </a:r>
          </a:p>
          <a:p>
            <a:r>
              <a:rPr lang="en-US" dirty="0"/>
              <a:t>Were you better than the other employees?</a:t>
            </a:r>
          </a:p>
          <a:p>
            <a:r>
              <a:rPr lang="en-US" dirty="0"/>
              <a:t>Did you make new friends?</a:t>
            </a:r>
          </a:p>
          <a:p>
            <a:r>
              <a:rPr lang="en-US" dirty="0"/>
              <a:t>Did you eat lunch?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517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15735-8165-4DAE-3B28-86038F1D4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6F168-97F5-8E21-4399-C89242572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Book Richard Munch: Sociological theory will be made available asap</a:t>
            </a:r>
          </a:p>
          <a:p>
            <a:r>
              <a:rPr lang="en-US" dirty="0"/>
              <a:t>Other literature will be provided based on topics selected by students and arising in discussions</a:t>
            </a:r>
          </a:p>
          <a:p>
            <a:r>
              <a:rPr lang="en-US" dirty="0"/>
              <a:t>Please don’t hesitate to make comments on WeChat group, also during class/lecture … </a:t>
            </a:r>
          </a:p>
          <a:p>
            <a:r>
              <a:rPr lang="en-US" dirty="0"/>
              <a:t>Interrupt me if anything is </a:t>
            </a:r>
          </a:p>
        </p:txBody>
      </p:sp>
    </p:spTree>
    <p:extLst>
      <p:ext uri="{BB962C8B-B14F-4D97-AF65-F5344CB8AC3E}">
        <p14:creationId xmlns:p14="http://schemas.microsoft.com/office/powerpoint/2010/main" val="1335832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D5E792-BBEB-0FF6-16FD-B90A5589D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455" y="2198255"/>
            <a:ext cx="7902675" cy="388861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77AAF38-820A-9A27-F8B9-55A6A5138E7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Complexity</a:t>
            </a:r>
          </a:p>
        </p:txBody>
      </p:sp>
    </p:spTree>
    <p:extLst>
      <p:ext uri="{BB962C8B-B14F-4D97-AF65-F5344CB8AC3E}">
        <p14:creationId xmlns:p14="http://schemas.microsoft.com/office/powerpoint/2010/main" val="1791545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A5E90-E407-0571-E6DB-6ADEDF67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890" y="2406361"/>
            <a:ext cx="10515600" cy="1325563"/>
          </a:xfrm>
        </p:spPr>
        <p:txBody>
          <a:bodyPr/>
          <a:lstStyle/>
          <a:p>
            <a:r>
              <a:rPr lang="en-US" dirty="0"/>
              <a:t>What does that mean?</a:t>
            </a:r>
            <a:br>
              <a:rPr lang="en-US" dirty="0"/>
            </a:br>
            <a:r>
              <a:rPr lang="en-US" dirty="0"/>
              <a:t>What is meaning?</a:t>
            </a:r>
          </a:p>
        </p:txBody>
      </p:sp>
    </p:spTree>
    <p:extLst>
      <p:ext uri="{BB962C8B-B14F-4D97-AF65-F5344CB8AC3E}">
        <p14:creationId xmlns:p14="http://schemas.microsoft.com/office/powerpoint/2010/main" val="4275408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515DE-A7E1-5F7C-79C9-A50F1D6CB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It is not snow: meaning as the fundamental human mechanism to reduce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F13C2-70C3-CFC0-5B0C-223007728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As opposed to structures of the organism confining perception, instincts etc.</a:t>
            </a:r>
          </a:p>
          <a:p>
            <a:pPr marL="0" indent="0">
              <a:buNone/>
            </a:pPr>
            <a:endParaRPr lang="en-US" altLang="zh-CN" b="0" i="0" u="none" strike="noStrike" dirty="0">
              <a:solidFill>
                <a:srgbClr val="65645F"/>
              </a:solidFill>
              <a:effectLst/>
              <a:latin typeface="����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rgbClr val="0F0F0F"/>
                </a:solidFill>
                <a:latin typeface="����"/>
              </a:rPr>
              <a:t>梅花</a:t>
            </a:r>
            <a:endParaRPr lang="en-US" dirty="0">
              <a:solidFill>
                <a:srgbClr val="0F0F0F"/>
              </a:solidFill>
              <a:latin typeface="����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rgbClr val="0F0F0F"/>
                </a:solidFill>
                <a:latin typeface="����"/>
              </a:rPr>
              <a:t>王安石</a:t>
            </a:r>
            <a:endParaRPr lang="en-US" dirty="0">
              <a:solidFill>
                <a:srgbClr val="0F0F0F"/>
              </a:solidFill>
              <a:latin typeface="����"/>
            </a:endParaRPr>
          </a:p>
          <a:p>
            <a:pPr marL="0" indent="0">
              <a:buNone/>
            </a:pPr>
            <a:r>
              <a:rPr lang="zh-CN" altLang="en-US" b="0" i="0" dirty="0">
                <a:solidFill>
                  <a:srgbClr val="0F0F0F"/>
                </a:solidFill>
                <a:effectLst/>
                <a:latin typeface="����"/>
              </a:rPr>
              <a:t>墙角数枝梅，凌寒独自开。</a:t>
            </a:r>
            <a:br>
              <a:rPr lang="zh-CN" altLang="en-US" dirty="0"/>
            </a:br>
            <a:r>
              <a:rPr lang="zh-CN" altLang="en-US" b="0" i="0" dirty="0">
                <a:effectLst/>
                <a:latin typeface="����"/>
              </a:rPr>
              <a:t>遥知不是雪，为有暗香来。</a:t>
            </a:r>
            <a:endParaRPr lang="en-US" altLang="zh-CN" b="0" i="0" dirty="0">
              <a:effectLst/>
              <a:latin typeface="����"/>
            </a:endParaRPr>
          </a:p>
          <a:p>
            <a:endParaRPr lang="en-US" dirty="0"/>
          </a:p>
          <a:p>
            <a:r>
              <a:rPr lang="en-US" dirty="0"/>
              <a:t>Art reduces complexity to re-introduce complexity to reduce complexity of the complexity problem</a:t>
            </a:r>
          </a:p>
        </p:txBody>
      </p:sp>
    </p:spTree>
    <p:extLst>
      <p:ext uri="{BB962C8B-B14F-4D97-AF65-F5344CB8AC3E}">
        <p14:creationId xmlns:p14="http://schemas.microsoft.com/office/powerpoint/2010/main" val="3372170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C9A27-CB0B-C0CB-8189-3151C98B2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BF0B3-A76F-EE6C-E56A-CF755B51F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Difference between focus and horizon that is made current/actualized at a moment in time</a:t>
            </a:r>
          </a:p>
          <a:p>
            <a:r>
              <a:rPr lang="en-US" dirty="0"/>
              <a:t>Essentially operating binary</a:t>
            </a:r>
          </a:p>
          <a:p>
            <a:r>
              <a:rPr lang="en-US" dirty="0"/>
              <a:t>Not snow (or something else) but a flower, not snow willow catkin(or some other tree blossom) but a plum flower, not white (or another color) but red, etc.</a:t>
            </a:r>
          </a:p>
          <a:p>
            <a:r>
              <a:rPr lang="en-US" dirty="0"/>
              <a:t>Interlocked, nested, and overlapping schemes/categories constitute the realm within which meaning is operated</a:t>
            </a:r>
          </a:p>
          <a:p>
            <a:r>
              <a:rPr lang="en-US" dirty="0"/>
              <a:t>Art crosses from focus to horizon and questions the very schemes and is thus essentially innovative (or even deviant)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118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FA6C2-5125-8367-5BE8-A724F0CD8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information?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6238C-885E-696B-16F7-3329DC03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72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1293</Words>
  <Application>Microsoft Office PowerPoint</Application>
  <PresentationFormat>Widescreen</PresentationFormat>
  <Paragraphs>173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����</vt:lpstr>
      <vt:lpstr>Arial</vt:lpstr>
      <vt:lpstr>Calibri</vt:lpstr>
      <vt:lpstr>Calibri Light</vt:lpstr>
      <vt:lpstr>Courier New</vt:lpstr>
      <vt:lpstr>Helvetica</vt:lpstr>
      <vt:lpstr>Office Theme</vt:lpstr>
      <vt:lpstr>Introduction to Sociology Class 11 September 2023</vt:lpstr>
      <vt:lpstr>Preliminary topics and schedule</vt:lpstr>
      <vt:lpstr>Evaluation mode</vt:lpstr>
      <vt:lpstr>Other updates</vt:lpstr>
      <vt:lpstr>PowerPoint Presentation</vt:lpstr>
      <vt:lpstr>What does that mean? What is meaning?</vt:lpstr>
      <vt:lpstr>It is not snow: meaning as the fundamental human mechanism to reduce complexity</vt:lpstr>
      <vt:lpstr>Meaning</vt:lpstr>
      <vt:lpstr>What is information?</vt:lpstr>
      <vt:lpstr>Information</vt:lpstr>
      <vt:lpstr>Information and meaning</vt:lpstr>
      <vt:lpstr>How many pictures have a bus?</vt:lpstr>
      <vt:lpstr>Innovation as crossing from focus to horizon and dimensional extension of binary space</vt:lpstr>
      <vt:lpstr>Observer perspective</vt:lpstr>
      <vt:lpstr>Observer</vt:lpstr>
      <vt:lpstr>Communication vs consciousness</vt:lpstr>
      <vt:lpstr>Communication</vt:lpstr>
      <vt:lpstr>多友鼎</vt:lpstr>
      <vt:lpstr>Consciousness</vt:lpstr>
      <vt:lpstr>Consciousness</vt:lpstr>
      <vt:lpstr>Do animals have consciousness?</vt:lpstr>
      <vt:lpstr>Do animals have consciousness?</vt:lpstr>
      <vt:lpstr>Society</vt:lpstr>
      <vt:lpstr>For us society is always already there</vt:lpstr>
      <vt:lpstr>PowerPoint Presentation</vt:lpstr>
      <vt:lpstr>What others are there in your life?  What do they mean for you?  What feelings can they cause?</vt:lpstr>
      <vt:lpstr>The others: Pleasure and pain</vt:lpstr>
      <vt:lpstr>The others: confinement through superiors in an organization</vt:lpstr>
      <vt:lpstr>The others: confinement through hierarchy and culture</vt:lpstr>
      <vt:lpstr>The others: Threat</vt:lpstr>
      <vt:lpstr>Others</vt:lpstr>
      <vt:lpstr>The self arising through and in opposition through others</vt:lpstr>
      <vt:lpstr>Do we know the others at all?</vt:lpstr>
      <vt:lpstr>Ask your parents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alien ware</dc:creator>
  <cp:lastModifiedBy>alien ware</cp:lastModifiedBy>
  <cp:revision>6</cp:revision>
  <dcterms:created xsi:type="dcterms:W3CDTF">2023-09-04T04:19:39Z</dcterms:created>
  <dcterms:modified xsi:type="dcterms:W3CDTF">2023-09-10T11:06:16Z</dcterms:modified>
</cp:coreProperties>
</file>

<file path=docProps/thumbnail.jpeg>
</file>